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3" r:id="rId6"/>
    <p:sldId id="283" r:id="rId7"/>
    <p:sldId id="264" r:id="rId8"/>
    <p:sldId id="265" r:id="rId9"/>
    <p:sldId id="266" r:id="rId10"/>
    <p:sldId id="267" r:id="rId11"/>
    <p:sldId id="274" r:id="rId12"/>
    <p:sldId id="276" r:id="rId13"/>
    <p:sldId id="268" r:id="rId14"/>
    <p:sldId id="269" r:id="rId15"/>
    <p:sldId id="280" r:id="rId16"/>
    <p:sldId id="270" r:id="rId17"/>
    <p:sldId id="271" r:id="rId18"/>
    <p:sldId id="278" r:id="rId19"/>
    <p:sldId id="281" r:id="rId20"/>
    <p:sldId id="279" r:id="rId21"/>
    <p:sldId id="282" r:id="rId22"/>
    <p:sldId id="289" r:id="rId23"/>
    <p:sldId id="284" r:id="rId24"/>
    <p:sldId id="288" r:id="rId25"/>
    <p:sldId id="287" r:id="rId26"/>
    <p:sldId id="290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en_pobedy_str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04800"/>
            <a:ext cx="9144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Проект по нравственно – патриотическому воспитанию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у детей в старшей логопедической группе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«Жить – Родине служить»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99000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6" name="Рисунок 5" descr="83885244_large_23februa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3048000"/>
            <a:ext cx="4695825" cy="32870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81000" y="3124200"/>
            <a:ext cx="36575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Разработали: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 высшей кв.категории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Имамиева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В.К.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Учитель-логопед высшей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кв. категории: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Саетова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А.Г.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914401" y="457201"/>
            <a:ext cx="43433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Заключительный </a:t>
            </a:r>
            <a:endParaRPr lang="ru-RU" sz="3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524000"/>
            <a:ext cx="83058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Физкультурный досуг «Военная зарница»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Подведение итогов конкурса поделок и дидактических игр среди родителей и детей посвященный к дню защитника Отечества. Награждение. 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Викторина «Русский солдат смекалкой богат»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676400"/>
            <a:ext cx="624840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57200" y="914400"/>
            <a:ext cx="822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Подбор художественной литературы и иллюстраций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Реализация проекта:</a:t>
            </a:r>
            <a:endParaRPr kumimoji="0" lang="ru-RU" sz="4400" b="1" i="1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600200"/>
            <a:ext cx="63246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57200" y="10668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Подбор дидактических игр 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Реализация проекта:</a:t>
            </a:r>
            <a:endParaRPr kumimoji="0" lang="ru-RU" sz="4400" b="1" i="1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Реализация проекта: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20150212_190609.jpg"/>
          <p:cNvPicPr>
            <a:picLocks noChangeAspect="1"/>
          </p:cNvPicPr>
          <p:nvPr/>
        </p:nvPicPr>
        <p:blipFill>
          <a:blip r:embed="rId3" cstate="print"/>
          <a:srcRect t="15556"/>
          <a:stretch>
            <a:fillRect/>
          </a:stretch>
        </p:blipFill>
        <p:spPr>
          <a:xfrm>
            <a:off x="533400" y="1066800"/>
            <a:ext cx="3611540" cy="4038600"/>
          </a:xfrm>
          <a:prstGeom prst="rect">
            <a:avLst/>
          </a:prstGeom>
        </p:spPr>
      </p:pic>
      <p:pic>
        <p:nvPicPr>
          <p:cNvPr id="7" name="Рисунок 6" descr="DSCN0603.JPG"/>
          <p:cNvPicPr>
            <a:picLocks noChangeAspect="1"/>
          </p:cNvPicPr>
          <p:nvPr/>
        </p:nvPicPr>
        <p:blipFill>
          <a:blip r:embed="rId4" cstate="print"/>
          <a:srcRect l="19167" t="6667" r="21667" b="13333"/>
          <a:stretch>
            <a:fillRect/>
          </a:stretch>
        </p:blipFill>
        <p:spPr>
          <a:xfrm>
            <a:off x="4874684" y="1066800"/>
            <a:ext cx="3907366" cy="3962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57600" y="5181600"/>
            <a:ext cx="5105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00"/>
                </a:solidFill>
                <a:latin typeface="Bookman Old Style" pitchFamily="18" charset="0"/>
              </a:rPr>
              <a:t>Изготовление поделок к дню защитника Отечества </a:t>
            </a:r>
            <a:endParaRPr lang="ru-RU" sz="2400" b="1" dirty="0">
              <a:solidFill>
                <a:srgbClr val="99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Аделя.JPG"/>
          <p:cNvPicPr>
            <a:picLocks noChangeAspect="1"/>
          </p:cNvPicPr>
          <p:nvPr/>
        </p:nvPicPr>
        <p:blipFill>
          <a:blip r:embed="rId3" cstate="print"/>
          <a:srcRect l="9018" t="6849" r="3653"/>
          <a:stretch>
            <a:fillRect/>
          </a:stretch>
        </p:blipFill>
        <p:spPr>
          <a:xfrm>
            <a:off x="381000" y="381000"/>
            <a:ext cx="3619500" cy="2895600"/>
          </a:xfrm>
          <a:prstGeom prst="rect">
            <a:avLst/>
          </a:prstGeom>
        </p:spPr>
      </p:pic>
      <p:pic>
        <p:nvPicPr>
          <p:cNvPr id="7" name="Рисунок 6" descr="Дамир.jpg"/>
          <p:cNvPicPr>
            <a:picLocks noChangeAspect="1"/>
          </p:cNvPicPr>
          <p:nvPr/>
        </p:nvPicPr>
        <p:blipFill>
          <a:blip r:embed="rId4" cstate="print"/>
          <a:srcRect l="19167" r="27500"/>
          <a:stretch>
            <a:fillRect/>
          </a:stretch>
        </p:blipFill>
        <p:spPr>
          <a:xfrm rot="5400000">
            <a:off x="3004255" y="2405945"/>
            <a:ext cx="3973689" cy="4191000"/>
          </a:xfrm>
          <a:prstGeom prst="rect">
            <a:avLst/>
          </a:prstGeom>
        </p:spPr>
      </p:pic>
      <p:pic>
        <p:nvPicPr>
          <p:cNvPr id="8" name="Рисунок 7" descr="Илья.jpg"/>
          <p:cNvPicPr>
            <a:picLocks noChangeAspect="1"/>
          </p:cNvPicPr>
          <p:nvPr/>
        </p:nvPicPr>
        <p:blipFill>
          <a:blip r:embed="rId5" cstate="print"/>
          <a:srcRect l="10000" t="8519" r="16667"/>
          <a:stretch>
            <a:fillRect/>
          </a:stretch>
        </p:blipFill>
        <p:spPr>
          <a:xfrm rot="5400000">
            <a:off x="5251938" y="996462"/>
            <a:ext cx="4126524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4245" r="6604" b="5660"/>
          <a:stretch>
            <a:fillRect/>
          </a:stretch>
        </p:blipFill>
        <p:spPr bwMode="auto">
          <a:xfrm rot="5400000">
            <a:off x="3255264" y="1621536"/>
            <a:ext cx="5376672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57200" y="1380530"/>
            <a:ext cx="32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Выпуск стенгазеты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«Мой папа самый лучший».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all" spc="0" normalizeH="0" baseline="0" noProof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Реализация проекта:</a:t>
            </a:r>
            <a:endParaRPr kumimoji="0" lang="ru-RU" sz="4400" b="1" i="1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029199" y="1600200"/>
            <a:ext cx="3733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Экскурсия в музей истории города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7" name="Рисунок 16" descr="DSCN07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3505200"/>
            <a:ext cx="4038600" cy="3028950"/>
          </a:xfrm>
          <a:prstGeom prst="rect">
            <a:avLst/>
          </a:prstGeom>
        </p:spPr>
      </p:pic>
      <p:pic>
        <p:nvPicPr>
          <p:cNvPr id="14" name="Рисунок 13" descr="DSCN07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1219200"/>
            <a:ext cx="4495800" cy="337185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Реализация проекта:</a:t>
            </a:r>
            <a:endParaRPr kumimoji="0" lang="ru-RU" sz="4400" b="1" i="1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DSCN0735.JPG"/>
          <p:cNvPicPr>
            <a:picLocks noChangeAspect="1"/>
          </p:cNvPicPr>
          <p:nvPr/>
        </p:nvPicPr>
        <p:blipFill>
          <a:blip r:embed="rId3" cstate="print"/>
          <a:srcRect t="10000" r="4167" b="5556"/>
          <a:stretch>
            <a:fillRect/>
          </a:stretch>
        </p:blipFill>
        <p:spPr>
          <a:xfrm>
            <a:off x="381000" y="381000"/>
            <a:ext cx="4958014" cy="3276600"/>
          </a:xfrm>
          <a:prstGeom prst="rect">
            <a:avLst/>
          </a:prstGeom>
        </p:spPr>
      </p:pic>
      <p:pic>
        <p:nvPicPr>
          <p:cNvPr id="6" name="Рисунок 5" descr="DSCN0736.JPG"/>
          <p:cNvPicPr>
            <a:picLocks noChangeAspect="1"/>
          </p:cNvPicPr>
          <p:nvPr/>
        </p:nvPicPr>
        <p:blipFill>
          <a:blip r:embed="rId4" cstate="print"/>
          <a:srcRect l="6383"/>
          <a:stretch>
            <a:fillRect/>
          </a:stretch>
        </p:blipFill>
        <p:spPr>
          <a:xfrm>
            <a:off x="4343400" y="2971800"/>
            <a:ext cx="4470400" cy="3581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0" y="106680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Экскурсия в музей истории города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52400" y="0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9906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95600" y="5943600"/>
            <a:ext cx="586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Изготовление подарков для пап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Реализация проекта:</a:t>
            </a:r>
            <a:endParaRPr kumimoji="0" lang="ru-RU" sz="4400" b="1" i="1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240220151821.jpg"/>
          <p:cNvPicPr>
            <a:picLocks noChangeAspect="1"/>
          </p:cNvPicPr>
          <p:nvPr/>
        </p:nvPicPr>
        <p:blipFill>
          <a:blip r:embed="rId3" cstate="print"/>
          <a:srcRect t="20750" b="8107"/>
          <a:stretch>
            <a:fillRect/>
          </a:stretch>
        </p:blipFill>
        <p:spPr>
          <a:xfrm>
            <a:off x="1600200" y="1752600"/>
            <a:ext cx="6854952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24200" y="5486401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Конструирование  из бумаги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Тема: «Пилотки»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1173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Реализация проекта:</a:t>
            </a:r>
            <a:endParaRPr kumimoji="0" lang="ru-RU" sz="4400" b="1" i="1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Актуальность проекта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457200" y="1295400"/>
            <a:ext cx="82296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Патриотическое воспитание ребенка – это основа формирования будущего гражданина. Задача воспитания патриотизма в настоящее время очень сложна. Чтобы достигнуть определенного результата, необходимо находить нетрадиционные методы воздействия на ребенка, на его эмоциональную и нравственную сферу. Уже в дошкольном возрасте ребенок может и должен знать, в какой стране он живет, чем она отличается от других стран, что наше Отечество укреплялось и развивалось в борьбе с врагами. Необходимо осуществлять работу по воспитанию у детей любви к Родине. </a:t>
            </a:r>
            <a:endParaRPr kumimoji="0" lang="ru-RU" sz="2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2602201518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800" y="1143000"/>
            <a:ext cx="6934200" cy="5200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3048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Аппликация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Тема: «Матрос с сигнальными флажками»</a:t>
            </a:r>
          </a:p>
          <a:p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381000" y="304800"/>
            <a:ext cx="8382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Логопедическое занятие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Тема: Пересказ рассказа по серии сюжетных картин  «Санитар».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7" name="Рисунок 6" descr="040320151832.jpg"/>
          <p:cNvPicPr>
            <a:picLocks noChangeAspect="1"/>
          </p:cNvPicPr>
          <p:nvPr/>
        </p:nvPicPr>
        <p:blipFill>
          <a:blip r:embed="rId3" cstate="print"/>
          <a:srcRect t="10938"/>
          <a:stretch>
            <a:fillRect/>
          </a:stretch>
        </p:blipFill>
        <p:spPr>
          <a:xfrm>
            <a:off x="1447800" y="1447800"/>
            <a:ext cx="6705600" cy="447913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Участие в акции ко Дню Победы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«Бессмертный полк»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sz="2800" dirty="0"/>
          </a:p>
        </p:txBody>
      </p:sp>
      <p:pic>
        <p:nvPicPr>
          <p:cNvPr id="7" name="Содержимое 6" descr="IMG-20201028-WA003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4386"/>
          <a:stretch>
            <a:fillRect/>
          </a:stretch>
        </p:blipFill>
        <p:spPr>
          <a:xfrm>
            <a:off x="1219200" y="1295400"/>
            <a:ext cx="6949017" cy="498316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Участие во Всероссийской акции 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«Окна Победы»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sz="2800" dirty="0"/>
          </a:p>
        </p:txBody>
      </p:sp>
      <p:pic>
        <p:nvPicPr>
          <p:cNvPr id="5" name="Содержимое 4" descr="IMG_20200507_16255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2350" r="7822"/>
          <a:stretch>
            <a:fillRect/>
          </a:stretch>
        </p:blipFill>
        <p:spPr>
          <a:xfrm rot="5400000">
            <a:off x="2545474" y="1876755"/>
            <a:ext cx="4891251" cy="38862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Участие во Всероссийской акции 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«Свеча памяти»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sz="2800" dirty="0"/>
          </a:p>
        </p:txBody>
      </p:sp>
      <p:pic>
        <p:nvPicPr>
          <p:cNvPr id="7" name="Рисунок 6" descr="PHOTO-2020-05-07-10-45-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1295400"/>
            <a:ext cx="5638800" cy="468725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Участие во Всероссийской акции 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«Звезда Победы»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sz="2800" dirty="0"/>
          </a:p>
        </p:txBody>
      </p:sp>
      <p:pic>
        <p:nvPicPr>
          <p:cNvPr id="7" name="Рисунок 6" descr="PHOTO-2020-05-07-10-41-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143000"/>
            <a:ext cx="2514600" cy="3352800"/>
          </a:xfrm>
          <a:prstGeom prst="rect">
            <a:avLst/>
          </a:prstGeom>
        </p:spPr>
      </p:pic>
      <p:pic>
        <p:nvPicPr>
          <p:cNvPr id="8" name="Рисунок 7" descr="PHOTO-2020-05-07-10-42-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6600" y="2743200"/>
            <a:ext cx="2743200" cy="3657600"/>
          </a:xfrm>
          <a:prstGeom prst="rect">
            <a:avLst/>
          </a:prstGeom>
        </p:spPr>
      </p:pic>
      <p:pic>
        <p:nvPicPr>
          <p:cNvPr id="9" name="Рисунок 8" descr="PHOTO-2020-05-07-10-42-53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9800" y="1143000"/>
            <a:ext cx="2628900" cy="350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  <a:latin typeface="Bookman Old Style" pitchFamily="18" charset="0"/>
              </a:rPr>
              <a:t>Участие </a:t>
            </a:r>
            <a:r>
              <a:rPr lang="ru-RU" sz="2700" b="1" dirty="0" smtClean="0">
                <a:solidFill>
                  <a:srgbClr val="C00000"/>
                </a:solidFill>
                <a:latin typeface="Bookman Old Style" pitchFamily="18" charset="0"/>
              </a:rPr>
              <a:t>в конкурсе чтецов посвященное к 75- </a:t>
            </a:r>
            <a:r>
              <a:rPr lang="ru-RU" sz="2700" b="1" dirty="0" err="1" smtClean="0">
                <a:solidFill>
                  <a:srgbClr val="C00000"/>
                </a:solidFill>
                <a:latin typeface="Bookman Old Style" pitchFamily="18" charset="0"/>
              </a:rPr>
              <a:t>летию</a:t>
            </a:r>
            <a:r>
              <a:rPr lang="ru-RU" sz="2700" b="1" dirty="0" smtClean="0">
                <a:solidFill>
                  <a:srgbClr val="C00000"/>
                </a:solidFill>
                <a:latin typeface="Bookman Old Style" pitchFamily="18" charset="0"/>
              </a:rPr>
              <a:t> со дня Победы «Дорогую добра»</a:t>
            </a:r>
            <a:endParaRPr lang="ru-RU" sz="2700" dirty="0"/>
          </a:p>
        </p:txBody>
      </p:sp>
      <p:pic>
        <p:nvPicPr>
          <p:cNvPr id="5" name="Содержимое 4" descr="Screenshot_2020-11-02-13-21-57-354_com.miui.videoplayer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8687" t="27484" r="11236" b="20870"/>
          <a:stretch>
            <a:fillRect/>
          </a:stretch>
        </p:blipFill>
        <p:spPr>
          <a:xfrm>
            <a:off x="1600200" y="1371600"/>
            <a:ext cx="3143440" cy="5019507"/>
          </a:xfrm>
        </p:spPr>
      </p:pic>
      <p:pic>
        <p:nvPicPr>
          <p:cNvPr id="6" name="Рисунок 5" descr="Галанин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1447800"/>
            <a:ext cx="3359575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97605" y="1600200"/>
            <a:ext cx="614879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6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ЗА ВНИМАНИЕ!</a:t>
            </a:r>
            <a:endParaRPr lang="ru-RU" sz="66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Цель проекта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219200"/>
            <a:ext cx="8153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latin typeface="Bookman Old Style" pitchFamily="18" charset="0"/>
            </a:endParaRPr>
          </a:p>
          <a:p>
            <a:r>
              <a:rPr lang="ru-RU" sz="2800" dirty="0" smtClean="0">
                <a:latin typeface="Bookman Old Style" pitchFamily="18" charset="0"/>
              </a:rPr>
              <a:t>Знакомить с историей Российской Армии и ее ролью в современном обществе, воспитывать чувство гордости и уважения  к нашим героическим предкам и сегодняшним защитникам Отечества. </a:t>
            </a:r>
          </a:p>
          <a:p>
            <a:endParaRPr lang="ru-RU" sz="28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004822" y="228600"/>
            <a:ext cx="500557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Задачи проекта</a:t>
            </a:r>
            <a:endParaRPr lang="ru-RU" sz="4400" b="1" i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914400"/>
            <a:ext cx="8305800" cy="5169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u="sng" dirty="0" smtClean="0">
                <a:latin typeface="Bookman Old Style" pitchFamily="18" charset="0"/>
              </a:rPr>
              <a:t>Обучающие:</a:t>
            </a:r>
            <a:endParaRPr lang="ru-RU" sz="1600" dirty="0" smtClean="0">
              <a:latin typeface="Bookman Old Style" pitchFamily="18" charset="0"/>
            </a:endParaRPr>
          </a:p>
          <a:p>
            <a:pPr lvl="0"/>
            <a:r>
              <a:rPr lang="ru-RU" sz="1600" dirty="0" smtClean="0">
                <a:latin typeface="Bookman Old Style" pitchFamily="18" charset="0"/>
              </a:rPr>
              <a:t>Расширять обобщенные представления детей о Российской Армии, ее функциях.</a:t>
            </a:r>
          </a:p>
          <a:p>
            <a:pPr lvl="0"/>
            <a:r>
              <a:rPr lang="ru-RU" sz="1600" dirty="0" smtClean="0">
                <a:latin typeface="Bookman Old Style" pitchFamily="18" charset="0"/>
              </a:rPr>
              <a:t>Продолжать знакомство с военными профессиями; показывать их общественную значимость.</a:t>
            </a:r>
          </a:p>
          <a:p>
            <a:pPr lvl="0"/>
            <a:r>
              <a:rPr lang="ru-RU" sz="1600" dirty="0" smtClean="0">
                <a:latin typeface="Bookman Old Style" pitchFamily="18" charset="0"/>
              </a:rPr>
              <a:t>Проводить работу с родителями, привлекая их к патриотическому воспитанию детей в семье.</a:t>
            </a:r>
          </a:p>
          <a:p>
            <a:r>
              <a:rPr lang="ru-RU" sz="1600" b="1" i="1" u="sng" dirty="0" smtClean="0">
                <a:latin typeface="Bookman Old Style" pitchFamily="18" charset="0"/>
              </a:rPr>
              <a:t>Коррекционные:</a:t>
            </a:r>
            <a:endParaRPr lang="ru-RU" sz="1600" dirty="0" smtClean="0">
              <a:latin typeface="Bookman Old Style" pitchFamily="18" charset="0"/>
            </a:endParaRPr>
          </a:p>
          <a:p>
            <a:pPr lvl="0"/>
            <a:r>
              <a:rPr lang="ru-RU" sz="1600" dirty="0" smtClean="0">
                <a:latin typeface="Bookman Old Style" pitchFamily="18" charset="0"/>
              </a:rPr>
              <a:t>Совершенствовать грамматический строй речи, словообразование.</a:t>
            </a:r>
          </a:p>
          <a:p>
            <a:pPr lvl="0"/>
            <a:r>
              <a:rPr lang="ru-RU" sz="1600" dirty="0" smtClean="0">
                <a:latin typeface="Bookman Old Style" pitchFamily="18" charset="0"/>
              </a:rPr>
              <a:t>Развивать связную речь.</a:t>
            </a:r>
          </a:p>
          <a:p>
            <a:r>
              <a:rPr lang="ru-RU" sz="1600" b="1" i="1" u="sng" dirty="0" smtClean="0">
                <a:latin typeface="Bookman Old Style" pitchFamily="18" charset="0"/>
              </a:rPr>
              <a:t>Развивающие:</a:t>
            </a:r>
            <a:endParaRPr lang="ru-RU" sz="1600" dirty="0" smtClean="0">
              <a:latin typeface="Bookman Old Style" pitchFamily="18" charset="0"/>
            </a:endParaRPr>
          </a:p>
          <a:p>
            <a:pPr lvl="0"/>
            <a:r>
              <a:rPr lang="ru-RU" sz="1600" dirty="0" smtClean="0">
                <a:latin typeface="Bookman Old Style" pitchFamily="18" charset="0"/>
              </a:rPr>
              <a:t>Обогащать и развивать словарный запас детей, познакомить с произведениями художественной литературы и музыкой военной тематики.</a:t>
            </a:r>
          </a:p>
          <a:p>
            <a:pPr lvl="0"/>
            <a:r>
              <a:rPr lang="ru-RU" sz="1600" dirty="0" smtClean="0">
                <a:latin typeface="Bookman Old Style" pitchFamily="18" charset="0"/>
              </a:rPr>
              <a:t>Развивать и обогащать речь детей, повышать эрудицию и интеллект</a:t>
            </a:r>
          </a:p>
          <a:p>
            <a:r>
              <a:rPr lang="ru-RU" sz="1600" b="1" i="1" u="sng" dirty="0" smtClean="0">
                <a:latin typeface="Bookman Old Style" pitchFamily="18" charset="0"/>
              </a:rPr>
              <a:t>Воспитывающие:</a:t>
            </a:r>
            <a:endParaRPr lang="ru-RU" sz="1600" dirty="0" smtClean="0">
              <a:latin typeface="Bookman Old Style" pitchFamily="18" charset="0"/>
            </a:endParaRPr>
          </a:p>
          <a:p>
            <a:pPr lvl="0"/>
            <a:r>
              <a:rPr lang="ru-RU" sz="1600" dirty="0" smtClean="0">
                <a:latin typeface="Bookman Old Style" pitchFamily="18" charset="0"/>
              </a:rPr>
              <a:t>Формировать нравственные качества, чувство любви и уважения к Родине.</a:t>
            </a:r>
          </a:p>
          <a:p>
            <a:pPr lvl="0"/>
            <a:r>
              <a:rPr lang="ru-RU" sz="1600" dirty="0" smtClean="0">
                <a:latin typeface="Bookman Old Style" pitchFamily="18" charset="0"/>
              </a:rPr>
              <a:t>Воспитывать будущих защитников Отечества.</a:t>
            </a:r>
          </a:p>
          <a:p>
            <a:pPr lvl="0"/>
            <a:r>
              <a:rPr lang="ru-RU" sz="1600" dirty="0" smtClean="0">
                <a:latin typeface="Bookman Old Style" pitchFamily="18" charset="0"/>
              </a:rPr>
              <a:t>Воспитывать желание познавать и возрождать лучшие традиции русского народа: трудолюбие, доброту, сострадание, взаимовыручку, гостеприимство.</a:t>
            </a:r>
          </a:p>
          <a:p>
            <a:endParaRPr lang="ru-RU" sz="16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вид проекта</a:t>
            </a:r>
            <a:endParaRPr lang="ru-RU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143000"/>
            <a:ext cx="5191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Краткосрочный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6400" y="1752601"/>
            <a:ext cx="629890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Продолжительность</a:t>
            </a:r>
            <a:endParaRPr lang="ru-RU" sz="4400" b="1" i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2362200"/>
            <a:ext cx="4486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2 недели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4822" y="2819401"/>
            <a:ext cx="492937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Тип проекта</a:t>
            </a:r>
            <a:endParaRPr lang="ru-RU" sz="4400" b="1" i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3505200"/>
            <a:ext cx="9417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познавательно-творческий, групповой</a:t>
            </a:r>
            <a:endParaRPr lang="ru-RU" sz="2400" b="1" dirty="0"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3962400"/>
            <a:ext cx="555676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Участники </a:t>
            </a:r>
            <a:r>
              <a:rPr lang="ru-RU" sz="4400" b="1" i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проекта</a:t>
            </a:r>
            <a:endParaRPr lang="ru-RU" sz="4400" b="1" i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1" y="4724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Bookman Old Style" pitchFamily="18" charset="0"/>
              </a:rPr>
              <a:t>дети старшей логопедической группы,    родители, педагоги.</a:t>
            </a:r>
          </a:p>
          <a:p>
            <a:endParaRPr lang="ru-RU" sz="2400" b="1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Гипотеза проекта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219200"/>
            <a:ext cx="8153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Bookman Old Style" pitchFamily="18" charset="0"/>
              </a:rPr>
              <a:t>Система целенаправленных занятий будет способствовать совершенствованию методики патриотического воспитания и повышению уровня духовно-нравственного развития детей дошкольного возраста.</a:t>
            </a:r>
          </a:p>
          <a:p>
            <a:endParaRPr lang="ru-RU" sz="2800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Ожидаемые результаты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524000"/>
            <a:ext cx="83058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AutoNum type="arabicPeriod"/>
            </a:pPr>
            <a:r>
              <a:rPr lang="ru-RU" sz="2400" b="1" dirty="0" err="1" smtClean="0">
                <a:latin typeface="Bookman Old Style" pitchFamily="18" charset="0"/>
              </a:rPr>
              <a:t>Сформированность</a:t>
            </a:r>
            <a:r>
              <a:rPr lang="ru-RU" sz="2400" b="1" dirty="0" smtClean="0">
                <a:latin typeface="Bookman Old Style" pitchFamily="18" charset="0"/>
              </a:rPr>
              <a:t> патриотических чувств в процессе реализации целей и задач проекта.</a:t>
            </a:r>
          </a:p>
          <a:p>
            <a:pPr marL="457200" lvl="0" indent="-457200"/>
            <a:endParaRPr lang="ru-RU" sz="2400" b="1" dirty="0" smtClean="0">
              <a:latin typeface="Bookman Old Style" pitchFamily="18" charset="0"/>
            </a:endParaRPr>
          </a:p>
          <a:p>
            <a:pPr lvl="0"/>
            <a:r>
              <a:rPr lang="ru-RU" sz="2400" b="1" dirty="0" smtClean="0">
                <a:latin typeface="Bookman Old Style" pitchFamily="18" charset="0"/>
              </a:rPr>
              <a:t>2. Применение полученных знаний в добрых делах и поступках на благо Родины.</a:t>
            </a:r>
          </a:p>
          <a:p>
            <a:pPr lvl="0"/>
            <a:endParaRPr lang="ru-RU" sz="2400" b="1" dirty="0" smtClean="0">
              <a:latin typeface="Bookman Old Style" pitchFamily="18" charset="0"/>
            </a:endParaRPr>
          </a:p>
          <a:p>
            <a:pPr lvl="0"/>
            <a:r>
              <a:rPr lang="ru-RU" sz="2400" b="1" dirty="0" smtClean="0">
                <a:latin typeface="Bookman Old Style" pitchFamily="18" charset="0"/>
              </a:rPr>
              <a:t>3. Повышение заинтересованности родителей в формировании чувства патриотизма у детей.</a:t>
            </a:r>
          </a:p>
          <a:p>
            <a:endParaRPr lang="ru-RU" sz="24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Этапы реализации проекта: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1905000"/>
            <a:ext cx="81534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buFontTx/>
              <a:buChar char="-"/>
              <a:tabLst>
                <a:tab pos="539750" algn="l"/>
              </a:tabLst>
            </a:pPr>
            <a:r>
              <a:rPr lang="ru-RU" sz="24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определение темы и проблемы будущего проекта, поставка цели и задач; </a:t>
            </a:r>
          </a:p>
          <a:p>
            <a:pPr algn="just">
              <a:buFontTx/>
              <a:buChar char="-"/>
              <a:tabLst>
                <a:tab pos="539750" algn="l"/>
              </a:tabLst>
            </a:pPr>
            <a:r>
              <a:rPr lang="ru-RU" sz="24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подбор и разработка необходимых материалов (тематических занятий, бесед, </a:t>
            </a:r>
            <a:r>
              <a:rPr lang="ru-RU" sz="2400" b="1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викторин, </a:t>
            </a:r>
            <a:r>
              <a:rPr lang="ru-RU" sz="24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подбор художественной литературы</a:t>
            </a:r>
            <a:r>
              <a:rPr lang="ru-RU" sz="2400" b="1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, иллюстраций,  </a:t>
            </a:r>
            <a:r>
              <a:rPr lang="ru-RU" sz="24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музыкального сопровождения</a:t>
            </a:r>
            <a:r>
              <a:rPr lang="ru-RU" sz="2400" b="1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, фильмов, изготовление дидактических игр и пособий, разучивание песен и </a:t>
            </a:r>
            <a:r>
              <a:rPr lang="ru-RU" sz="24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т.д.); </a:t>
            </a:r>
          </a:p>
          <a:p>
            <a:pPr algn="just">
              <a:buFontTx/>
              <a:buChar char="-"/>
              <a:tabLst>
                <a:tab pos="539750" algn="l"/>
              </a:tabLst>
            </a:pPr>
            <a:r>
              <a:rPr lang="ru-RU" sz="2400" b="1" dirty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 подготовительная работа с родителями </a:t>
            </a:r>
            <a:r>
              <a:rPr lang="ru-RU" sz="2400" b="1" dirty="0" smtClean="0">
                <a:solidFill>
                  <a:srgbClr val="161616"/>
                </a:solidFill>
                <a:latin typeface="Times New Roman" pitchFamily="18" charset="0"/>
                <a:cs typeface="Times New Roman" pitchFamily="18" charset="0"/>
              </a:rPr>
              <a:t>детей (анкетирование, посещение музея, изготовление поделок и игр).</a:t>
            </a:r>
            <a:endParaRPr lang="ru-RU" sz="2400" b="1" dirty="0">
              <a:solidFill>
                <a:srgbClr val="161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1" y="1295401"/>
            <a:ext cx="48767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Подготовительный</a:t>
            </a:r>
            <a:endParaRPr lang="ru-RU" sz="3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pobedy_str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914401" y="457201"/>
            <a:ext cx="24383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Основной</a:t>
            </a:r>
            <a:endParaRPr lang="ru-RU" sz="3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1143000"/>
            <a:ext cx="8229600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ООД , дидактические, сюжетно-ролевые, подвижные игры.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Беседы о Российской Армии (о погонах, знаках отличия, званиях, родах войск).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Разучивание пословиц и поговорок, стихотворений на военную тематику.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литературы, просмотр художественных фильмов, прослушивание музыки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Инсценировка русской народной сказки «Каша из топора».</a:t>
            </a:r>
          </a:p>
          <a:p>
            <a:pPr lvl="0">
              <a:lnSpc>
                <a:spcPct val="90000"/>
              </a:lnSpc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Выпуск стенгазеты «Мой папа самый лучший».</a:t>
            </a:r>
          </a:p>
          <a:p>
            <a:pPr lvl="0">
              <a:lnSpc>
                <a:spcPct val="90000"/>
              </a:lnSpc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Конкурс поделок и дидактических игр среди родителей и детей посвященный к дню защитника Отечества</a:t>
            </a:r>
          </a:p>
          <a:p>
            <a:pPr lvl="0">
              <a:lnSpc>
                <a:spcPct val="90000"/>
              </a:lnSpc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Организация экскурсии в музей  истории города</a:t>
            </a:r>
          </a:p>
          <a:p>
            <a:pPr lvl="0">
              <a:lnSpc>
                <a:spcPct val="90000"/>
              </a:lnSpc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Консультация: «Растите детей патриотами»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670</Words>
  <Application>Microsoft Office PowerPoint</Application>
  <PresentationFormat>Экран (4:3)</PresentationFormat>
  <Paragraphs>91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Слайд 1</vt:lpstr>
      <vt:lpstr>Актуальность проекта</vt:lpstr>
      <vt:lpstr>Цель проекта</vt:lpstr>
      <vt:lpstr>Слайд 4</vt:lpstr>
      <vt:lpstr>вид проекта</vt:lpstr>
      <vt:lpstr>Гипотеза проекта</vt:lpstr>
      <vt:lpstr>Ожидаемые результаты</vt:lpstr>
      <vt:lpstr>Этапы реализации проекта:</vt:lpstr>
      <vt:lpstr>Слайд 9</vt:lpstr>
      <vt:lpstr>Слайд 10</vt:lpstr>
      <vt:lpstr>Слайд 11</vt:lpstr>
      <vt:lpstr>Слайд 12</vt:lpstr>
      <vt:lpstr>Реализация проекта: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Участие в акции ко Дню Победы «Бессмертный полк» </vt:lpstr>
      <vt:lpstr>Участие во Всероссийской акции  «Окна Победы» </vt:lpstr>
      <vt:lpstr>Участие во Всероссийской акции  «Свеча памяти» </vt:lpstr>
      <vt:lpstr>Участие во Всероссийской акции  «Звезда Победы» </vt:lpstr>
      <vt:lpstr>Участие в конкурсе чтецов посвященное к 75- летию со дня Победы «Дорогую добра»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41</cp:revision>
  <dcterms:created xsi:type="dcterms:W3CDTF">2015-02-14T15:46:44Z</dcterms:created>
  <dcterms:modified xsi:type="dcterms:W3CDTF">2020-11-02T10:41:39Z</dcterms:modified>
</cp:coreProperties>
</file>